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7" r:id="rId2"/>
    <p:sldId id="298" r:id="rId3"/>
    <p:sldId id="304" r:id="rId4"/>
    <p:sldId id="305" r:id="rId5"/>
    <p:sldId id="329" r:id="rId6"/>
    <p:sldId id="338" r:id="rId7"/>
    <p:sldId id="345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F1111"/>
    <a:srgbClr val="24095B"/>
    <a:srgbClr val="CCECFF"/>
    <a:srgbClr val="155736"/>
    <a:srgbClr val="214E1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5357" autoAdjust="0"/>
  </p:normalViewPr>
  <p:slideViewPr>
    <p:cSldViewPr>
      <p:cViewPr varScale="1">
        <p:scale>
          <a:sx n="126" d="100"/>
          <a:sy n="126" d="100"/>
        </p:scale>
        <p:origin x="920" y="200"/>
      </p:cViewPr>
      <p:guideLst>
        <p:guide orient="horz" pos="36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105BA-6E01-4360-B370-86CE9C828510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04CCC2-9E7B-421C-9B65-57B118CDA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697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Header is 44 point green Calibri bold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Body copy is 36 point black Calibri</a:t>
            </a:r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221A7E-9CB2-4970-9110-4419849197E0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Header is 44 point green Calibri bold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Body copy is 36 point black Calibri</a:t>
            </a: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437D27-7B18-447F-A496-91084E790354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7A24DD89-4974-47DC-B613-58835AC1749D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993E-61EC-4C73-BB7C-B4F491160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67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FDF85508-7EE3-48F2-900C-F50699B6321E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874E-8564-4486-9E6F-B0FBF1785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3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157919C2-CC0C-4967-BAA1-4C1FA62ECD5E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830DA-CD23-4874-88E4-1D1F90753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49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52400" y="5943600"/>
            <a:ext cx="8839200" cy="0"/>
          </a:xfrm>
          <a:prstGeom prst="line">
            <a:avLst/>
          </a:prstGeom>
          <a:ln w="19050">
            <a:solidFill>
              <a:srgbClr val="155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30848331-66B8-42B4-BE18-87B5708B12BC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567E-AF55-4B4B-9730-BCDC93951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7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8CB6357C-E64E-4ED7-BB44-02605D780342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3F851-A53D-4608-8E75-A196776B2D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7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6200" y="6035675"/>
            <a:ext cx="8534400" cy="0"/>
          </a:xfrm>
          <a:prstGeom prst="line">
            <a:avLst/>
          </a:prstGeom>
          <a:ln w="19050">
            <a:solidFill>
              <a:srgbClr val="155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3340EEAB-4D2E-4EA7-85A1-4EA477646C4E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9B62-AA14-4BB4-ACFA-232B1E6B9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06098543-8186-4CD6-A854-13C685AFE511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AFCE-5CA2-4D03-A244-E430B6BDB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7BB0942A-21C2-446C-B7E2-D8628EA94E83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C69E-CE55-4519-BD46-D5DBD6C56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92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A046CD41-4AC1-4B0D-B309-9C4911C6F2B4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7A3C-901A-460C-820E-87331901D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34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30847267-5711-4299-BB05-1C1AA5F7E05B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F8B4-0861-47FB-B9CE-189C30321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08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/>
            </a:lvl1pPr>
          </a:lstStyle>
          <a:p>
            <a:pPr>
              <a:defRPr/>
            </a:pPr>
            <a:fld id="{478E5973-4727-49EC-ADED-47D43F73817B}" type="datetimeFigureOut">
              <a:rPr lang="en-US"/>
              <a:pPr>
                <a:defRPr/>
              </a:pPr>
              <a:t>2/20/17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Henry G. Wykowski</a:t>
            </a:r>
          </a:p>
          <a:p>
            <a:pPr>
              <a:defRPr/>
            </a:pPr>
            <a:r>
              <a:rPr lang="en-US" altLang="en-US"/>
              <a:t>   &amp; Associates </a:t>
            </a:r>
          </a:p>
          <a:p>
            <a:pPr>
              <a:defRPr/>
            </a:pPr>
            <a:r>
              <a:rPr lang="en-US" altLang="en-US"/>
              <a:t>           attorneys at law</a:t>
            </a:r>
          </a:p>
          <a:p>
            <a:pPr>
              <a:defRPr/>
            </a:pPr>
            <a:r>
              <a:rPr lang="en-US" altLang="en-US"/>
              <a:t>         San Francisco  +  Seattle</a:t>
            </a:r>
            <a:r>
              <a:rPr lang="en-US" altLang="en-US">
                <a:solidFill>
                  <a:srgbClr val="898989"/>
                </a:solidFill>
              </a:rPr>
              <a:t> _____________________________________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9F36-B225-468F-81DA-FC5878E32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6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dirty="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_____________________________________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8FE605-CC29-49BA-B294-5AB728593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-1520825" y="6027738"/>
            <a:ext cx="457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chemeClr val="hlink"/>
                </a:solidFill>
                <a:latin typeface="Times New Roman" panose="02020603050405020304" pitchFamily="18" charset="0"/>
              </a:rPr>
              <a:t>Henry G. Wykowski</a:t>
            </a:r>
          </a:p>
          <a:p>
            <a:pPr eaLnBrk="1" hangingPunct="1"/>
            <a:r>
              <a:rPr lang="en-US" altLang="en-US" sz="1200" b="1">
                <a:solidFill>
                  <a:schemeClr val="hlink"/>
                </a:solidFill>
                <a:latin typeface="Times New Roman" panose="02020603050405020304" pitchFamily="18" charset="0"/>
              </a:rPr>
              <a:t>   &amp; Associates </a:t>
            </a:r>
          </a:p>
          <a:p>
            <a:pPr eaLnBrk="1" hangingPunct="1"/>
            <a:r>
              <a:rPr lang="en-US" altLang="en-US" sz="1200">
                <a:solidFill>
                  <a:schemeClr val="hlink"/>
                </a:solidFill>
                <a:latin typeface="Times New Roman" panose="02020603050405020304" pitchFamily="18" charset="0"/>
              </a:rPr>
              <a:t>   Attorneys At Law</a:t>
            </a:r>
          </a:p>
          <a:p>
            <a:pPr eaLnBrk="1" hangingPunct="1"/>
            <a:r>
              <a:rPr lang="en-US" altLang="en-US" sz="1200">
                <a:solidFill>
                  <a:schemeClr val="hlink"/>
                </a:solidFill>
                <a:latin typeface="Times New Roman" panose="02020603050405020304" pitchFamily="18" charset="0"/>
              </a:rPr>
              <a:t>         San Francisco  +  Seattle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gw@wykowskilaw.com" TargetMode="External"/><Relationship Id="rId4" Type="http://schemas.openxmlformats.org/officeDocument/2006/relationships/hyperlink" Target="http://www.wykowskilaw.com/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6200" y="6035675"/>
            <a:ext cx="8534400" cy="0"/>
          </a:xfrm>
          <a:prstGeom prst="line">
            <a:avLst/>
          </a:prstGeom>
          <a:ln w="19050">
            <a:solidFill>
              <a:srgbClr val="155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11150" y="85725"/>
            <a:ext cx="8853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Taxation Presents the Most Significant Challenge to the Cannabis Industry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609600" y="1143000"/>
            <a:ext cx="3429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4341" name="Rectangle 10"/>
          <p:cNvSpPr>
            <a:spLocks noGrp="1"/>
          </p:cNvSpPr>
          <p:nvPr>
            <p:ph sz="half" idx="1"/>
          </p:nvPr>
        </p:nvSpPr>
        <p:spPr bwMode="auto">
          <a:xfrm>
            <a:off x="2514600" y="990600"/>
            <a:ext cx="6096000" cy="5135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2200" b="1" smtClean="0">
              <a:latin typeface="Arial" panose="020B0604020202020204" pitchFamily="34" charset="0"/>
            </a:endParaRPr>
          </a:p>
          <a:p>
            <a:r>
              <a:rPr lang="en-US" altLang="en-US" sz="2200" smtClean="0">
                <a:latin typeface="Arial" panose="020B0604020202020204" pitchFamily="34" charset="0"/>
              </a:rPr>
              <a:t>Internal Revenue Code § 280E punitively disallows ordinary and necessary business expenses related to the sale of cannabis. </a:t>
            </a:r>
          </a:p>
          <a:p>
            <a:endParaRPr lang="en-US" altLang="en-US" sz="2200" smtClean="0">
              <a:latin typeface="Arial" panose="020B0604020202020204" pitchFamily="34" charset="0"/>
            </a:endParaRPr>
          </a:p>
          <a:p>
            <a:r>
              <a:rPr lang="en-US" altLang="en-US" sz="2200" u="sng" smtClean="0">
                <a:latin typeface="Arial" panose="020B0604020202020204" pitchFamily="34" charset="0"/>
              </a:rPr>
              <a:t>I.R.C. Code § 280E: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200" smtClean="0">
                <a:latin typeface="Arial" panose="020B0604020202020204" pitchFamily="34" charset="0"/>
              </a:rPr>
              <a:t>	“No Deduction … shall be allowed for any amount paid … in carrying on any trade or business if such business … consists of trafficking on controlled substances …”</a:t>
            </a:r>
          </a:p>
        </p:txBody>
      </p:sp>
      <p:pic>
        <p:nvPicPr>
          <p:cNvPr id="14342" name="Picture 13" descr="IRS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828800"/>
            <a:ext cx="33242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04800" y="64008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155736"/>
              </a:solidFill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762000" y="60325"/>
            <a:ext cx="838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u="sng">
                <a:solidFill>
                  <a:srgbClr val="214E16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 Practical Effect of 280E: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000" u="sng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u="sng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Non-Cannabis Retail Business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000" u="sng">
              <a:solidFill>
                <a:srgbClr val="214E16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609600" y="1143000"/>
            <a:ext cx="3429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62000" y="1219200"/>
            <a:ext cx="3429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3017" name="Rectangle 9"/>
          <p:cNvSpPr>
            <a:spLocks noGrp="1"/>
          </p:cNvSpPr>
          <p:nvPr>
            <p:ph sz="half" idx="1"/>
          </p:nvPr>
        </p:nvSpPr>
        <p:spPr>
          <a:xfrm>
            <a:off x="990600" y="1665288"/>
            <a:ext cx="7162800" cy="4460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Gross Sales:		$1,000,000.00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Cost of Goods Sold:	</a:t>
            </a:r>
            <a:r>
              <a:rPr lang="en-US" altLang="en-US" sz="2600" u="sng" dirty="0" smtClean="0">
                <a:latin typeface="Arial" panose="020B0604020202020204" pitchFamily="34" charset="0"/>
              </a:rPr>
              <a:t>     650,000.00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Net Income:		            350,000.00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Expenses:		           </a:t>
            </a:r>
            <a:r>
              <a:rPr lang="en-US" altLang="en-US" sz="2600" u="sng" dirty="0" smtClean="0">
                <a:latin typeface="Arial" panose="020B0604020202020204" pitchFamily="34" charset="0"/>
              </a:rPr>
              <a:t> 200,000.00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Net Profit:	   	          $150,000.00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600" dirty="0" smtClean="0"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Dispensary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Under 280E the expenses are disallowed,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600" dirty="0" smtClean="0">
                <a:latin typeface="Arial" panose="020B0604020202020204" pitchFamily="34" charset="0"/>
              </a:rPr>
              <a:t>	resulting in Net Profit of $</a:t>
            </a:r>
            <a:r>
              <a:rPr lang="en-US" altLang="en-US" sz="2600" u="sng" dirty="0" smtClean="0">
                <a:latin typeface="Arial" panose="020B0604020202020204" pitchFamily="34" charset="0"/>
              </a:rPr>
              <a:t>350,000.00</a:t>
            </a:r>
            <a:r>
              <a:rPr lang="en-US" altLang="en-US" sz="2600" dirty="0" smtClean="0">
                <a:latin typeface="Arial" panose="020B0604020202020204" pitchFamily="34" charset="0"/>
              </a:rPr>
              <a:t>.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</p:txBody>
      </p:sp>
      <p:sp>
        <p:nvSpPr>
          <p:cNvPr id="16391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541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DISPENSARY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Gross Sales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Cost of Goods Sold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Net Income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 Disallowed Per IRC 280E </a:t>
            </a:r>
          </a:p>
          <a:p>
            <a:pPr fontAlgn="auto">
              <a:spcAft>
                <a:spcPts val="0"/>
              </a:spcAft>
              <a:defRPr/>
            </a:pPr>
            <a:endParaRPr lang="en-US" sz="32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Net Profit </a:t>
            </a:r>
            <a:r>
              <a:rPr lang="en-US" sz="4000" dirty="0" smtClean="0"/>
              <a:t>	</a:t>
            </a:r>
            <a:r>
              <a:rPr lang="en-US" sz="3200" dirty="0" smtClean="0"/>
              <a:t>	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600200"/>
            <a:ext cx="3886200" cy="4351338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   $1,000,000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     </a:t>
            </a:r>
            <a:r>
              <a:rPr lang="en-US" sz="4000" u="sng" dirty="0" smtClean="0"/>
              <a:t>   650,000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smtClean="0"/>
              <a:t>        350,000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</a:t>
            </a:r>
            <a:r>
              <a:rPr lang="en-US" sz="4400" dirty="0" smtClean="0"/>
              <a:t>0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u="sng" dirty="0" smtClean="0"/>
              <a:t>        </a:t>
            </a:r>
            <a:r>
              <a:rPr lang="en-US" sz="4400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 smtClean="0"/>
              <a:t>    $350,000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62600" y="48006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 smtClean="0">
                <a:latin typeface="Arial" panose="020B0604020202020204" pitchFamily="34" charset="0"/>
                <a:cs typeface="Arial" panose="020B0604020202020204" pitchFamily="34" charset="0"/>
              </a:rPr>
              <a:t>BRIEF HISTORY OF 280E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 </a:t>
            </a:r>
            <a:r>
              <a:rPr lang="en-US" sz="4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Brief History of CHAMP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Why Were They Audited? </a:t>
            </a:r>
          </a:p>
          <a:p>
            <a:pPr eaLnBrk="1" hangingPunct="1"/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How the IRS Handled It </a:t>
            </a:r>
          </a:p>
          <a:p>
            <a:pPr eaLnBrk="1" hangingPunct="1"/>
            <a:r>
              <a:rPr lang="en-US" alt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What Happened at Trial?</a:t>
            </a:r>
          </a:p>
        </p:txBody>
      </p:sp>
    </p:spTree>
    <p:extLst>
      <p:ext uri="{BB962C8B-B14F-4D97-AF65-F5344CB8AC3E}">
        <p14:creationId xmlns:p14="http://schemas.microsoft.com/office/powerpoint/2010/main" val="42175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4800" b="1" u="sng" smtClean="0"/>
              <a:t>A Brief History of Olive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Why Were They Audited? </a:t>
            </a:r>
          </a:p>
          <a:p>
            <a:pPr eaLnBrk="1" hangingPunct="1"/>
            <a:endParaRPr lang="en-US" altLang="en-US" sz="3600" smtClean="0"/>
          </a:p>
          <a:p>
            <a:pPr eaLnBrk="1" hangingPunct="1"/>
            <a:r>
              <a:rPr lang="en-US" altLang="en-US" sz="3600" smtClean="0"/>
              <a:t>How the IRS Handled It </a:t>
            </a:r>
          </a:p>
          <a:p>
            <a:pPr eaLnBrk="1" hangingPunct="1"/>
            <a:endParaRPr lang="en-US" altLang="en-US" sz="3600" smtClean="0"/>
          </a:p>
          <a:p>
            <a:pPr eaLnBrk="1" hangingPunct="1"/>
            <a:r>
              <a:rPr lang="en-US" altLang="en-US" sz="3600" smtClean="0"/>
              <a:t>What Happened At Trial</a:t>
            </a:r>
          </a:p>
        </p:txBody>
      </p:sp>
    </p:spTree>
    <p:extLst>
      <p:ext uri="{BB962C8B-B14F-4D97-AF65-F5344CB8AC3E}">
        <p14:creationId xmlns:p14="http://schemas.microsoft.com/office/powerpoint/2010/main" val="32806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9067800" cy="1325563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latin typeface="Arial" panose="020B0604020202020204" pitchFamily="34" charset="0"/>
                <a:cs typeface="Arial" panose="020B0604020202020204" pitchFamily="34" charset="0"/>
              </a:rPr>
              <a:t>WHAT ARE THE LESSONS TO BE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need experienced representation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purpose matters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up right at the outset will help you down the road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Name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Record keeping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It pays to provide caregiving services, but needs to be done   	right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LAW NEEDS TO BE CHANGED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4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7886700" cy="1325563"/>
          </a:xfrm>
        </p:spPr>
        <p:txBody>
          <a:bodyPr/>
          <a:lstStyle/>
          <a:p>
            <a:r>
              <a:rPr lang="en-US" sz="4400" b="1" dirty="0" smtClean="0"/>
              <a:t>THANK YOU! My Contact Info: </a:t>
            </a:r>
            <a:endParaRPr lang="en-US" sz="4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29200" y="1909438"/>
            <a:ext cx="2005758" cy="212768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828800"/>
            <a:ext cx="4267200" cy="43513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HENRY WYKOWSKI </a:t>
            </a:r>
          </a:p>
          <a:p>
            <a:r>
              <a:rPr lang="en-US" sz="2800" b="1" i="1" dirty="0" smtClean="0"/>
              <a:t>WYKOWSKI LAW GROUP </a:t>
            </a:r>
          </a:p>
          <a:p>
            <a:r>
              <a:rPr lang="en-US" sz="2800" b="1" dirty="0" smtClean="0">
                <a:hlinkClick r:id="rId3"/>
              </a:rPr>
              <a:t>hgw@wykowskilaw.com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(415) 788-4545 </a:t>
            </a:r>
          </a:p>
          <a:p>
            <a:r>
              <a:rPr lang="en-US" sz="2800" b="1" dirty="0" smtClean="0">
                <a:hlinkClick r:id="rId4"/>
              </a:rPr>
              <a:t>www.wykowskilaw.com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381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7278</TotalTime>
  <Words>184</Words>
  <Application>Microsoft Macintosh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CANNABIS DISPENSARY</vt:lpstr>
      <vt:lpstr>BRIEF HISTORY OF 280E</vt:lpstr>
      <vt:lpstr> A Brief History of CHAMP</vt:lpstr>
      <vt:lpstr>A Brief History of Olive</vt:lpstr>
      <vt:lpstr>WHAT ARE THE LESSONS TO BE LEARNED</vt:lpstr>
      <vt:lpstr>THANK YOU! My Contact Info: </vt:lpstr>
    </vt:vector>
  </TitlesOfParts>
  <Company>Hewlett-Packard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Perry</dc:creator>
  <cp:lastModifiedBy>Microsoft Office User</cp:lastModifiedBy>
  <cp:revision>145</cp:revision>
  <cp:lastPrinted>2015-03-03T02:02:28Z</cp:lastPrinted>
  <dcterms:created xsi:type="dcterms:W3CDTF">2012-08-22T14:36:02Z</dcterms:created>
  <dcterms:modified xsi:type="dcterms:W3CDTF">2017-02-20T18:43:37Z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0x0101005AD7F5E2802FD146A78BD443CEC8EE56</vt:lpwstr>
  </property>
</Properties>
</file>